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736" r:id="rId2"/>
    <p:sldId id="730" r:id="rId3"/>
    <p:sldId id="699" r:id="rId4"/>
    <p:sldId id="725" r:id="rId5"/>
    <p:sldId id="743" r:id="rId6"/>
    <p:sldId id="738" r:id="rId7"/>
    <p:sldId id="739" r:id="rId8"/>
    <p:sldId id="744" r:id="rId9"/>
    <p:sldId id="322" r:id="rId10"/>
    <p:sldId id="740" r:id="rId11"/>
    <p:sldId id="746" r:id="rId12"/>
    <p:sldId id="741" r:id="rId13"/>
    <p:sldId id="748" r:id="rId14"/>
    <p:sldId id="747" r:id="rId15"/>
    <p:sldId id="749" r:id="rId16"/>
    <p:sldId id="750" r:id="rId17"/>
    <p:sldId id="751" r:id="rId18"/>
    <p:sldId id="742" r:id="rId19"/>
    <p:sldId id="753" r:id="rId20"/>
    <p:sldId id="734" r:id="rId21"/>
    <p:sldId id="727" r:id="rId22"/>
    <p:sldId id="732" r:id="rId23"/>
    <p:sldId id="728" r:id="rId24"/>
    <p:sldId id="73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yuan Yao (Dr)" initials="JY(" lastIdx="1" clrIdx="0">
    <p:extLst>
      <p:ext uri="{19B8F6BF-5375-455C-9EA6-DF929625EA0E}">
        <p15:presenceInfo xmlns:p15="http://schemas.microsoft.com/office/powerpoint/2012/main" userId="S::jiayuanyao@staff.main.ntu.edu.sg::979ea448-c8cf-4d4f-9595-9743e6e5c5e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A3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/>
    <p:restoredTop sz="93641"/>
  </p:normalViewPr>
  <p:slideViewPr>
    <p:cSldViewPr snapToGrid="0" snapToObjects="1">
      <p:cViewPr varScale="1">
        <p:scale>
          <a:sx n="94" d="100"/>
          <a:sy n="94" d="100"/>
        </p:scale>
        <p:origin x="1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ABE5C-CE6A-474C-BB1B-04F861F4D512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7F9EB-6371-B044-AEE0-56A96468D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5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337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856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298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4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8536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96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29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99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874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9788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20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33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903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368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141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284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12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2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79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75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CFA54-85BE-9640-8CB3-CE209F1DDC6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38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0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8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2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8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5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2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FC3E7-96E6-3A46-AFEC-3AD6DD8A9885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ADFB8-B928-9044-9B29-A1CEE155F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hyperlink" Target="https://service.iris.edu/irisws/rotation/docs/1/help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hyperlink" Target="https://seisman.github.io/SAC_Docs_zh/fileformat/header-variables/#gcarc-dist-az-baz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hyperlink" Target="https://seisman.github.io/SAC_Docs_zh/data-process/rotate/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9.png"/><Relationship Id="rId5" Type="http://schemas.openxmlformats.org/officeDocument/2006/relationships/hyperlink" Target="https://service.iris.edu/irisws/rotation/docs/1/help/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hyperlink" Target="https://www.iris.edu/hq/inclass/fact-sheet/exploring_earth_using_seismology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is.edu/hq/inclass/fact-sheet/how_does_a_seismometer_work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usarray.org/public/about/how#anchor1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ED76EE-8A23-4A46-9750-9B98B0465106}"/>
              </a:ext>
            </a:extLst>
          </p:cNvPr>
          <p:cNvSpPr/>
          <p:nvPr/>
        </p:nvSpPr>
        <p:spPr>
          <a:xfrm>
            <a:off x="0" y="1683025"/>
            <a:ext cx="9144000" cy="1200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FFF00"/>
                </a:solidFill>
              </a:rPr>
              <a:t>Seismology</a:t>
            </a:r>
            <a:r>
              <a:rPr lang="zh-CN" altLang="en-US" sz="4800" dirty="0">
                <a:solidFill>
                  <a:srgbClr val="FFFF00"/>
                </a:solidFill>
              </a:rPr>
              <a:t> </a:t>
            </a:r>
            <a:r>
              <a:rPr lang="en-US" altLang="zh-CN" sz="4800" dirty="0">
                <a:solidFill>
                  <a:srgbClr val="FFFF00"/>
                </a:solidFill>
              </a:rPr>
              <a:t>&amp;</a:t>
            </a:r>
            <a:r>
              <a:rPr lang="zh-CN" altLang="en-US" sz="4800" dirty="0">
                <a:solidFill>
                  <a:srgbClr val="FFFF00"/>
                </a:solidFill>
              </a:rPr>
              <a:t> </a:t>
            </a:r>
            <a:r>
              <a:rPr lang="en-US" altLang="zh-CN" sz="4800" dirty="0">
                <a:solidFill>
                  <a:srgbClr val="FFFF00"/>
                </a:solidFill>
              </a:rPr>
              <a:t>File</a:t>
            </a:r>
            <a:r>
              <a:rPr lang="zh-CN" altLang="en-US" sz="4800" dirty="0">
                <a:solidFill>
                  <a:srgbClr val="FFFF00"/>
                </a:solidFill>
              </a:rPr>
              <a:t> </a:t>
            </a:r>
            <a:r>
              <a:rPr lang="en-US" altLang="zh-CN" sz="4800" dirty="0">
                <a:solidFill>
                  <a:srgbClr val="FFFF00"/>
                </a:solidFill>
              </a:rPr>
              <a:t>Management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6FD26-464B-874E-85E3-0BE97C45CBC5}"/>
              </a:ext>
            </a:extLst>
          </p:cNvPr>
          <p:cNvSpPr txBox="1"/>
          <p:nvPr/>
        </p:nvSpPr>
        <p:spPr>
          <a:xfrm>
            <a:off x="3481683" y="4102414"/>
            <a:ext cx="2180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Jiayuan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Yao</a:t>
            </a:r>
          </a:p>
          <a:p>
            <a:pPr algn="ctr"/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2020/12/07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NTU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6F5F0-5FAD-5343-AD93-B1D74A92A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650" y="186036"/>
            <a:ext cx="4060439" cy="369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7AE10-2111-A444-9CFE-3A615763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078" y="4088379"/>
            <a:ext cx="2708328" cy="25011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F06A70-1842-B640-9D2D-BF888A5FCA59}"/>
              </a:ext>
            </a:extLst>
          </p:cNvPr>
          <p:cNvSpPr/>
          <p:nvPr/>
        </p:nvSpPr>
        <p:spPr>
          <a:xfrm>
            <a:off x="234340" y="1693060"/>
            <a:ext cx="4595328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Great circle arc: </a:t>
            </a:r>
          </a:p>
          <a:p>
            <a:r>
              <a:rPr lang="en-US" altLang="zh-CN" dirty="0"/>
              <a:t>the great circle arc at the Earth’s surface from an earthquake to a station</a:t>
            </a:r>
          </a:p>
          <a:p>
            <a:endParaRPr lang="en-US" altLang="zh-CN" dirty="0"/>
          </a:p>
          <a:p>
            <a:r>
              <a:rPr lang="en-US" altLang="zh-CN" sz="2000" b="1" dirty="0"/>
              <a:t>Azimuth: </a:t>
            </a:r>
          </a:p>
          <a:p>
            <a:r>
              <a:rPr lang="en-US" altLang="zh-CN" dirty="0"/>
              <a:t>the direction from an earthquake to the station measured clockwise from north.</a:t>
            </a:r>
          </a:p>
          <a:p>
            <a:endParaRPr lang="en-US" altLang="zh-CN" dirty="0"/>
          </a:p>
          <a:p>
            <a:r>
              <a:rPr lang="en-US" altLang="zh-CN" sz="2000" b="1" dirty="0" err="1"/>
              <a:t>Backazimuth</a:t>
            </a:r>
            <a:r>
              <a:rPr lang="en-US" altLang="zh-CN" sz="2000" b="1" dirty="0"/>
              <a:t>:</a:t>
            </a:r>
          </a:p>
          <a:p>
            <a:r>
              <a:rPr lang="en-US" altLang="zh-CN" dirty="0"/>
              <a:t>the direction from the station towards an earthquake.</a:t>
            </a:r>
          </a:p>
          <a:p>
            <a:endParaRPr lang="en-US" altLang="zh-CN" dirty="0"/>
          </a:p>
          <a:p>
            <a:r>
              <a:rPr lang="en-US" altLang="zh-CN" sz="2000" b="1" dirty="0"/>
              <a:t>Incidence angle:</a:t>
            </a:r>
          </a:p>
          <a:p>
            <a:r>
              <a:rPr lang="en-US" altLang="zh-CN" dirty="0"/>
              <a:t>the angle from vertical at which an incoming ray arrives.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568563-733D-5841-87E2-866E9DE0FF23}"/>
              </a:ext>
            </a:extLst>
          </p:cNvPr>
          <p:cNvSpPr/>
          <p:nvPr/>
        </p:nvSpPr>
        <p:spPr>
          <a:xfrm>
            <a:off x="5261078" y="3915255"/>
            <a:ext cx="3882922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825" u="sng" dirty="0">
                <a:solidFill>
                  <a:prstClr val="black"/>
                </a:solidFill>
                <a:latin typeface="Times New Roman" panose="02020603050405020304"/>
                <a:hlinkClick r:id="rId6"/>
              </a:rPr>
              <a:t>https://seisman.github.io/SAC_Docs_zh/fileformat/header-variables/#gcarc-dist-az-baz</a:t>
            </a:r>
            <a:endParaRPr lang="en-US" sz="825" u="sng" dirty="0">
              <a:solidFill>
                <a:prstClr val="black"/>
              </a:solidFill>
              <a:latin typeface="Times New Roman" panose="02020603050405020304"/>
            </a:endParaRPr>
          </a:p>
          <a:p>
            <a:pPr defTabSz="685800">
              <a:defRPr/>
            </a:pPr>
            <a:endParaRPr lang="en-US" sz="825" u="sng" dirty="0">
              <a:solidFill>
                <a:prstClr val="black"/>
              </a:solidFill>
              <a:latin typeface="Times New Roman" panose="020206030504050203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E93B9C-90BA-744C-993A-4F84EF07D8FA}"/>
              </a:ext>
            </a:extLst>
          </p:cNvPr>
          <p:cNvSpPr/>
          <p:nvPr/>
        </p:nvSpPr>
        <p:spPr>
          <a:xfrm>
            <a:off x="5612853" y="6576994"/>
            <a:ext cx="54295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https://service.iris.edu/irisws/rotation/docs/1/help/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423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E71D7-EEA0-B44E-BFCE-1D2014BDB1F2}"/>
              </a:ext>
            </a:extLst>
          </p:cNvPr>
          <p:cNvSpPr/>
          <p:nvPr/>
        </p:nvSpPr>
        <p:spPr>
          <a:xfrm>
            <a:off x="2623930" y="1669775"/>
            <a:ext cx="4598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Station Metadata Formats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FA813B-3A92-FF4E-A648-A41DAF281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539431"/>
              </p:ext>
            </p:extLst>
          </p:nvPr>
        </p:nvGraphicFramePr>
        <p:xfrm>
          <a:off x="0" y="2436014"/>
          <a:ext cx="914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722">
                  <a:extLst>
                    <a:ext uri="{9D8B030D-6E8A-4147-A177-3AD203B41FA5}">
                      <a16:colId xmlns:a16="http://schemas.microsoft.com/office/drawing/2014/main" val="2375368909"/>
                    </a:ext>
                  </a:extLst>
                </a:gridCol>
                <a:gridCol w="6268278">
                  <a:extLst>
                    <a:ext uri="{9D8B030D-6E8A-4147-A177-3AD203B41FA5}">
                      <a16:colId xmlns:a16="http://schemas.microsoft.com/office/drawing/2014/main" val="265460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Format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Feature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52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FDSN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StationXML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human readable XML representation of SEED 2.4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3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Dataless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only station and channel metadata, without any time series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8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plain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542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165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BCB2C-2862-9540-A292-4A90A8B12175}"/>
              </a:ext>
            </a:extLst>
          </p:cNvPr>
          <p:cNvSpPr/>
          <p:nvPr/>
        </p:nvSpPr>
        <p:spPr>
          <a:xfrm>
            <a:off x="3291068" y="4736068"/>
            <a:ext cx="3321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Seismic</a:t>
            </a:r>
            <a:r>
              <a:rPr lang="zh-CN" altLang="en-US" b="1" dirty="0"/>
              <a:t> </a:t>
            </a:r>
            <a:r>
              <a:rPr lang="en-US" altLang="zh-CN" b="1" dirty="0"/>
              <a:t>Series Data Formats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00C8FF-2E79-7D47-A0B8-DF2924759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938086"/>
              </p:ext>
            </p:extLst>
          </p:nvPr>
        </p:nvGraphicFramePr>
        <p:xfrm>
          <a:off x="0" y="5105400"/>
          <a:ext cx="9144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704">
                  <a:extLst>
                    <a:ext uri="{9D8B030D-6E8A-4147-A177-3AD203B41FA5}">
                      <a16:colId xmlns:a16="http://schemas.microsoft.com/office/drawing/2014/main" val="2375368909"/>
                    </a:ext>
                  </a:extLst>
                </a:gridCol>
                <a:gridCol w="7898296">
                  <a:extLst>
                    <a:ext uri="{9D8B030D-6E8A-4147-A177-3AD203B41FA5}">
                      <a16:colId xmlns:a16="http://schemas.microsoft.com/office/drawing/2014/main" val="265460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Format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Feature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52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good format for data analysis, though difficult for storing</a:t>
                      </a:r>
                      <a:r>
                        <a:rPr lang="en-US" altLang="zh-CN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3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Standard for the Exchange of Earthquake Data</a:t>
                      </a:r>
                      <a:r>
                        <a:rPr lang="zh-CN" altLang="en-US" i="1" dirty="0"/>
                        <a:t> </a:t>
                      </a:r>
                      <a:r>
                        <a:rPr lang="en-US" altLang="zh-CN" dirty="0"/>
                        <a:t>intended primarily for the archival and exchange of seismological time series data and related metadata.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8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miniseed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subset of the SEED standard that is used for time series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54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3234AD5-203D-5246-832E-B171E22B7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23453"/>
            <a:ext cx="7747000" cy="350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ED31EE-17E3-AF46-B5E3-DE97DE85DA4A}"/>
              </a:ext>
            </a:extLst>
          </p:cNvPr>
          <p:cNvSpPr/>
          <p:nvPr/>
        </p:nvSpPr>
        <p:spPr>
          <a:xfrm>
            <a:off x="2087217" y="3990099"/>
            <a:ext cx="6159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https://seisman.github.io/SAC_Docs_zh/data-process/rotate/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4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BCB2C-2862-9540-A292-4A90A8B12175}"/>
              </a:ext>
            </a:extLst>
          </p:cNvPr>
          <p:cNvSpPr/>
          <p:nvPr/>
        </p:nvSpPr>
        <p:spPr>
          <a:xfrm>
            <a:off x="3039274" y="992598"/>
            <a:ext cx="3321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Seismic</a:t>
            </a:r>
            <a:r>
              <a:rPr lang="zh-CN" altLang="en-US" b="1" dirty="0"/>
              <a:t> </a:t>
            </a:r>
            <a:r>
              <a:rPr lang="en-US" altLang="zh-CN" b="1" dirty="0"/>
              <a:t>Series Data Formats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00C8FF-2E79-7D47-A0B8-DF2924759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8047"/>
              </p:ext>
            </p:extLst>
          </p:nvPr>
        </p:nvGraphicFramePr>
        <p:xfrm>
          <a:off x="0" y="1389092"/>
          <a:ext cx="9144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704">
                  <a:extLst>
                    <a:ext uri="{9D8B030D-6E8A-4147-A177-3AD203B41FA5}">
                      <a16:colId xmlns:a16="http://schemas.microsoft.com/office/drawing/2014/main" val="2375368909"/>
                    </a:ext>
                  </a:extLst>
                </a:gridCol>
                <a:gridCol w="7898296">
                  <a:extLst>
                    <a:ext uri="{9D8B030D-6E8A-4147-A177-3AD203B41FA5}">
                      <a16:colId xmlns:a16="http://schemas.microsoft.com/office/drawing/2014/main" val="265460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Format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Feature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52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good format for data analysis, though difficult for storing</a:t>
                      </a:r>
                      <a:r>
                        <a:rPr lang="en-US" altLang="zh-CN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3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Standard for the Exchange of Earthquake Data</a:t>
                      </a:r>
                      <a:r>
                        <a:rPr lang="zh-CN" altLang="en-US" i="1" dirty="0"/>
                        <a:t> </a:t>
                      </a:r>
                      <a:r>
                        <a:rPr lang="en-US" altLang="zh-CN" dirty="0"/>
                        <a:t>intended primarily for the archival and exchange of seismological time series data and related metadata.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8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miniseed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subset of the SEED standard that is used for time series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54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849B6B7-97DB-AC42-B724-E2C54149805A}"/>
              </a:ext>
            </a:extLst>
          </p:cNvPr>
          <p:cNvSpPr/>
          <p:nvPr/>
        </p:nvSpPr>
        <p:spPr>
          <a:xfrm>
            <a:off x="3185048" y="5005308"/>
            <a:ext cx="459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Station Metadata Formats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1F64AE-31EB-6347-8037-3F3AE8AF6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22873"/>
              </p:ext>
            </p:extLst>
          </p:nvPr>
        </p:nvGraphicFramePr>
        <p:xfrm>
          <a:off x="0" y="5374640"/>
          <a:ext cx="914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722">
                  <a:extLst>
                    <a:ext uri="{9D8B030D-6E8A-4147-A177-3AD203B41FA5}">
                      <a16:colId xmlns:a16="http://schemas.microsoft.com/office/drawing/2014/main" val="2375368909"/>
                    </a:ext>
                  </a:extLst>
                </a:gridCol>
                <a:gridCol w="6268278">
                  <a:extLst>
                    <a:ext uri="{9D8B030D-6E8A-4147-A177-3AD203B41FA5}">
                      <a16:colId xmlns:a16="http://schemas.microsoft.com/office/drawing/2014/main" val="265460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Format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Feature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52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FDSN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StationXML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human readable XML representation of SEED 2.4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3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Dataless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only station and channel metadata, without any time series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8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plain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542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0995FA8-1727-A042-A567-2238C6E2E190}"/>
              </a:ext>
            </a:extLst>
          </p:cNvPr>
          <p:cNvSpPr/>
          <p:nvPr/>
        </p:nvSpPr>
        <p:spPr>
          <a:xfrm>
            <a:off x="837414" y="3636862"/>
            <a:ext cx="8306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(seismic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station</a:t>
            </a:r>
            <a:r>
              <a:rPr lang="zh-CN" altLang="en-US" dirty="0"/>
              <a:t> </a:t>
            </a:r>
            <a:r>
              <a:rPr lang="en-US" altLang="zh-CN" dirty="0"/>
              <a:t>metadata)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 err="1"/>
              <a:t>miniseed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seisimc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 </a:t>
            </a:r>
            <a:r>
              <a:rPr lang="en-US" altLang="zh-CN" dirty="0" err="1"/>
              <a:t>dataless</a:t>
            </a:r>
            <a:r>
              <a:rPr lang="zh-CN" altLang="en-US" dirty="0"/>
              <a:t> </a:t>
            </a:r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/>
              <a:t>(station</a:t>
            </a:r>
            <a:r>
              <a:rPr lang="zh-CN" altLang="en-US" dirty="0"/>
              <a:t> </a:t>
            </a:r>
            <a:r>
              <a:rPr lang="en-US" altLang="zh-CN" dirty="0"/>
              <a:t>metadata)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4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802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Data: naming and channels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2EC44E-C95D-0A4C-A90C-4C266BAC2795}"/>
              </a:ext>
            </a:extLst>
          </p:cNvPr>
          <p:cNvGrpSpPr/>
          <p:nvPr/>
        </p:nvGrpSpPr>
        <p:grpSpPr>
          <a:xfrm>
            <a:off x="558852" y="1873251"/>
            <a:ext cx="8257599" cy="1980325"/>
            <a:chOff x="333566" y="1340303"/>
            <a:chExt cx="8257599" cy="19803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C32CE0-78F2-7F4F-99B8-65BAAA5CDB38}"/>
                </a:ext>
              </a:extLst>
            </p:cNvPr>
            <p:cNvSpPr txBox="1"/>
            <p:nvPr/>
          </p:nvSpPr>
          <p:spPr>
            <a:xfrm>
              <a:off x="2994993" y="1732668"/>
              <a:ext cx="2703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CI</a:t>
              </a:r>
              <a:r>
                <a:rPr lang="en-US" sz="2400" dirty="0">
                  <a:solidFill>
                    <a:srgbClr val="FF0000"/>
                  </a:solidFill>
                </a:rPr>
                <a:t>.</a:t>
              </a:r>
              <a:r>
                <a:rPr lang="en-US" altLang="zh-CN" sz="2400" dirty="0">
                  <a:solidFill>
                    <a:srgbClr val="FF0000"/>
                  </a:solidFill>
                </a:rPr>
                <a:t>CCC</a:t>
              </a:r>
              <a:r>
                <a:rPr lang="en-US" sz="2400" dirty="0">
                  <a:solidFill>
                    <a:srgbClr val="FF0000"/>
                  </a:solidFill>
                </a:rPr>
                <a:t>.00.BHZ.SAC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273DD7-349F-7541-934E-7BB9397F843C}"/>
                </a:ext>
              </a:extLst>
            </p:cNvPr>
            <p:cNvSpPr/>
            <p:nvPr/>
          </p:nvSpPr>
          <p:spPr>
            <a:xfrm>
              <a:off x="3194906" y="1340303"/>
              <a:ext cx="17934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a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SAC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file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name: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5D4FC3-E550-0E4D-B501-0D76F72CD7D6}"/>
                </a:ext>
              </a:extLst>
            </p:cNvPr>
            <p:cNvCxnSpPr/>
            <p:nvPr/>
          </p:nvCxnSpPr>
          <p:spPr>
            <a:xfrm flipH="1">
              <a:off x="2001079" y="2071037"/>
              <a:ext cx="1046922" cy="4958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CC2D61-100B-0B43-AAAE-B95BB883C7A8}"/>
                </a:ext>
              </a:extLst>
            </p:cNvPr>
            <p:cNvSpPr/>
            <p:nvPr/>
          </p:nvSpPr>
          <p:spPr>
            <a:xfrm>
              <a:off x="333566" y="2310069"/>
              <a:ext cx="17934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network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code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FEBB07-9FDE-C04E-8753-87D98D8F7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3930" y="2124045"/>
              <a:ext cx="947532" cy="8769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176D15-E0A9-1540-9C19-35452E292F08}"/>
                </a:ext>
              </a:extLst>
            </p:cNvPr>
            <p:cNvSpPr/>
            <p:nvPr/>
          </p:nvSpPr>
          <p:spPr>
            <a:xfrm>
              <a:off x="1201586" y="2886032"/>
              <a:ext cx="17934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station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code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9AE920-1597-5048-9B7F-3C8373D44FA7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10" y="2103505"/>
              <a:ext cx="0" cy="8974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C0FF63-F8D8-D141-899A-EC7F75571348}"/>
                </a:ext>
              </a:extLst>
            </p:cNvPr>
            <p:cNvSpPr/>
            <p:nvPr/>
          </p:nvSpPr>
          <p:spPr>
            <a:xfrm>
              <a:off x="3297609" y="2920518"/>
              <a:ext cx="17934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location code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8CB781-7C49-1841-B24D-46E7B85CB960}"/>
                </a:ext>
              </a:extLst>
            </p:cNvPr>
            <p:cNvCxnSpPr>
              <a:cxnSpLocks/>
            </p:cNvCxnSpPr>
            <p:nvPr/>
          </p:nvCxnSpPr>
          <p:spPr>
            <a:xfrm>
              <a:off x="4707837" y="2124045"/>
              <a:ext cx="553276" cy="7619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2CC28E-DB32-9443-8E54-E746F14554C7}"/>
                </a:ext>
              </a:extLst>
            </p:cNvPr>
            <p:cNvSpPr/>
            <p:nvPr/>
          </p:nvSpPr>
          <p:spPr>
            <a:xfrm>
              <a:off x="5091016" y="2886032"/>
              <a:ext cx="17934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channel code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376090-01DD-3745-8702-E02A4411DA22}"/>
                </a:ext>
              </a:extLst>
            </p:cNvPr>
            <p:cNvSpPr/>
            <p:nvPr/>
          </p:nvSpPr>
          <p:spPr>
            <a:xfrm>
              <a:off x="6797758" y="2424953"/>
              <a:ext cx="17934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only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a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suffix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791F07-0021-7945-956D-F12E9E1D8723}"/>
              </a:ext>
            </a:extLst>
          </p:cNvPr>
          <p:cNvCxnSpPr>
            <a:cxnSpLocks/>
          </p:cNvCxnSpPr>
          <p:nvPr/>
        </p:nvCxnSpPr>
        <p:spPr>
          <a:xfrm>
            <a:off x="5573064" y="2687825"/>
            <a:ext cx="1449980" cy="540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D5170C-FC2E-B640-9C7C-BD0BD5FF83CA}"/>
              </a:ext>
            </a:extLst>
          </p:cNvPr>
          <p:cNvGrpSpPr/>
          <p:nvPr/>
        </p:nvGrpSpPr>
        <p:grpSpPr>
          <a:xfrm>
            <a:off x="2569873" y="4831898"/>
            <a:ext cx="4183162" cy="1015663"/>
            <a:chOff x="2569873" y="4831898"/>
            <a:chExt cx="4183162" cy="101566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ADC9FC-6D5B-8D4B-BA01-B0442417B0FC}"/>
                </a:ext>
              </a:extLst>
            </p:cNvPr>
            <p:cNvSpPr/>
            <p:nvPr/>
          </p:nvSpPr>
          <p:spPr>
            <a:xfrm>
              <a:off x="2569873" y="5129101"/>
              <a:ext cx="17934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/>
              <a:r>
                <a:rPr lang="en-US" altLang="zh-CN" sz="2000" b="1" dirty="0"/>
                <a:t>Channel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code</a:t>
              </a:r>
              <a:endParaRPr lang="en-US" altLang="zh-CN" sz="2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96547-A700-484A-9BAE-238BD0E40EAB}"/>
                </a:ext>
              </a:extLst>
            </p:cNvPr>
            <p:cNvSpPr/>
            <p:nvPr/>
          </p:nvSpPr>
          <p:spPr>
            <a:xfrm>
              <a:off x="4303644" y="4831898"/>
              <a:ext cx="244939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band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code</a:t>
              </a:r>
            </a:p>
            <a:p>
              <a:r>
                <a:rPr lang="en-US" altLang="zh-CN" sz="2000" dirty="0"/>
                <a:t>instrument code</a:t>
              </a:r>
              <a:r>
                <a:rPr lang="zh-CN" altLang="en-US" sz="2000" dirty="0"/>
                <a:t> </a:t>
              </a:r>
              <a:endParaRPr lang="en-US" altLang="zh-CN" sz="2000" dirty="0"/>
            </a:p>
            <a:p>
              <a:r>
                <a:rPr lang="en-US" altLang="zh-CN" sz="2000" dirty="0"/>
                <a:t>orientation code</a:t>
              </a:r>
              <a:r>
                <a:rPr lang="zh-CN" altLang="en-US" sz="2000" dirty="0"/>
                <a:t> </a:t>
              </a:r>
              <a:endParaRPr lang="en-US" altLang="zh-CN" sz="2000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6A65F897-6252-1B49-9BEF-E8E90B58DD3E}"/>
                </a:ext>
              </a:extLst>
            </p:cNvPr>
            <p:cNvSpPr/>
            <p:nvPr/>
          </p:nvSpPr>
          <p:spPr>
            <a:xfrm>
              <a:off x="4181951" y="5104056"/>
              <a:ext cx="141407" cy="542864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606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802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Data: naming and channels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34776-2220-7148-8A04-43AAE4114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22" y="1089135"/>
            <a:ext cx="4893137" cy="4679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1DECA7-449B-6E48-90E7-622EFE90330E}"/>
              </a:ext>
            </a:extLst>
          </p:cNvPr>
          <p:cNvSpPr/>
          <p:nvPr/>
        </p:nvSpPr>
        <p:spPr>
          <a:xfrm>
            <a:off x="128322" y="2549724"/>
            <a:ext cx="4893137" cy="879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51636-1310-D54C-ADB0-BB920E34E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241" y="1097419"/>
            <a:ext cx="3901393" cy="282662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4C45DCA-9199-3240-AE42-19BF89F796AB}"/>
              </a:ext>
            </a:extLst>
          </p:cNvPr>
          <p:cNvSpPr/>
          <p:nvPr/>
        </p:nvSpPr>
        <p:spPr>
          <a:xfrm>
            <a:off x="5094241" y="1781543"/>
            <a:ext cx="3901393" cy="6721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6284FA-01FF-3D49-9139-BD6EC8D85127}"/>
              </a:ext>
            </a:extLst>
          </p:cNvPr>
          <p:cNvSpPr/>
          <p:nvPr/>
        </p:nvSpPr>
        <p:spPr>
          <a:xfrm>
            <a:off x="5094240" y="3428999"/>
            <a:ext cx="3784717" cy="4950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183C6D-428E-8F42-9EE1-3664F8179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57" y="4731879"/>
            <a:ext cx="8013700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083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802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Data: coordinate systems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D6EAE-E798-9F43-98A4-A1DACA33A2A3}"/>
              </a:ext>
            </a:extLst>
          </p:cNvPr>
          <p:cNvGrpSpPr/>
          <p:nvPr/>
        </p:nvGrpSpPr>
        <p:grpSpPr>
          <a:xfrm>
            <a:off x="0" y="972920"/>
            <a:ext cx="7593496" cy="5929876"/>
            <a:chOff x="0" y="972920"/>
            <a:chExt cx="7593496" cy="59298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C4589D-6FBC-9C4E-A7DF-E03B3DD6311D}"/>
                </a:ext>
              </a:extLst>
            </p:cNvPr>
            <p:cNvSpPr/>
            <p:nvPr/>
          </p:nvSpPr>
          <p:spPr>
            <a:xfrm>
              <a:off x="1198086" y="972920"/>
              <a:ext cx="6833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NE</a:t>
              </a:r>
              <a:r>
                <a:rPr lang="en-US" altLang="zh-CN" sz="2400" b="1" dirty="0"/>
                <a:t>Z</a:t>
              </a:r>
              <a:endParaRPr lang="en-US" sz="2400" b="1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E0E92B-BDF5-254C-96DB-FB8F230A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791" y="3620293"/>
              <a:ext cx="2965019" cy="289646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C72825-BE53-1749-AD73-A42C38340533}"/>
                </a:ext>
              </a:extLst>
            </p:cNvPr>
            <p:cNvSpPr/>
            <p:nvPr/>
          </p:nvSpPr>
          <p:spPr>
            <a:xfrm>
              <a:off x="3021496" y="6441131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hlinkClick r:id="rId5"/>
                </a:rPr>
                <a:t>https://service.iris.edu/irisws/rotation/docs/1/help/</a:t>
              </a:r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AA6659-95ED-7E46-B509-275074E19211}"/>
                </a:ext>
              </a:extLst>
            </p:cNvPr>
            <p:cNvSpPr/>
            <p:nvPr/>
          </p:nvSpPr>
          <p:spPr>
            <a:xfrm>
              <a:off x="0" y="1524630"/>
              <a:ext cx="40458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north is positive, south is negative</a:t>
              </a:r>
            </a:p>
            <a:p>
              <a:r>
                <a:rPr lang="en-US" b="1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r>
                <a:rPr lang="en-US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east is positive, west is negative</a:t>
              </a:r>
            </a:p>
            <a:p>
              <a:r>
                <a:rPr lang="en-US" b="1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  <a:r>
                <a:rPr lang="en-US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vertical upward is positive</a:t>
              </a:r>
              <a:endParaRPr lang="en-US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2CB38C-5340-C643-8BF7-48E358883A6F}"/>
              </a:ext>
            </a:extLst>
          </p:cNvPr>
          <p:cNvGrpSpPr/>
          <p:nvPr/>
        </p:nvGrpSpPr>
        <p:grpSpPr>
          <a:xfrm>
            <a:off x="2298688" y="2449021"/>
            <a:ext cx="3979818" cy="4033605"/>
            <a:chOff x="2298688" y="2449021"/>
            <a:chExt cx="3979818" cy="40336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C4C8E5-97BB-844C-8995-FF4F7978361E}"/>
                </a:ext>
              </a:extLst>
            </p:cNvPr>
            <p:cNvSpPr/>
            <p:nvPr/>
          </p:nvSpPr>
          <p:spPr>
            <a:xfrm>
              <a:off x="3398535" y="2449021"/>
              <a:ext cx="6431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/>
                <a:t>12Z</a:t>
              </a:r>
              <a:endParaRPr lang="en-US" sz="2400" b="1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98808A-DFBF-5543-A829-EC66E10E5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2593" y="3620293"/>
              <a:ext cx="3195913" cy="286233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965C0F-4C1B-684E-8BA3-A5D62E2A063C}"/>
                </a:ext>
              </a:extLst>
            </p:cNvPr>
            <p:cNvSpPr/>
            <p:nvPr/>
          </p:nvSpPr>
          <p:spPr>
            <a:xfrm>
              <a:off x="2298688" y="2910686"/>
              <a:ext cx="31959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two horizontal components not aligned with North and East. 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30C699-1ACD-E04A-8837-5DACFD980680}"/>
              </a:ext>
            </a:extLst>
          </p:cNvPr>
          <p:cNvGrpSpPr/>
          <p:nvPr/>
        </p:nvGrpSpPr>
        <p:grpSpPr>
          <a:xfrm>
            <a:off x="4680549" y="939388"/>
            <a:ext cx="4572000" cy="5271703"/>
            <a:chOff x="4680549" y="939388"/>
            <a:chExt cx="4572000" cy="52717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3EFE80-C48E-9C47-B816-BEF6A8A59755}"/>
                </a:ext>
              </a:extLst>
            </p:cNvPr>
            <p:cNvSpPr/>
            <p:nvPr/>
          </p:nvSpPr>
          <p:spPr>
            <a:xfrm>
              <a:off x="6677231" y="939388"/>
              <a:ext cx="6545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RTZ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B0FD58-CF1E-5549-BE8E-764F4E97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1313" y="3620293"/>
              <a:ext cx="2648077" cy="259079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2321B8-2074-A241-8D48-F3B2143F801B}"/>
                </a:ext>
              </a:extLst>
            </p:cNvPr>
            <p:cNvSpPr/>
            <p:nvPr/>
          </p:nvSpPr>
          <p:spPr>
            <a:xfrm>
              <a:off x="4680549" y="1524630"/>
              <a:ext cx="45720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pointing from the earthquake to the station</a:t>
              </a:r>
            </a:p>
            <a:p>
              <a:r>
                <a:rPr lang="en-US" b="1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</a:t>
              </a:r>
              <a:r>
                <a:rPr lang="en-US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vertical upward</a:t>
              </a:r>
            </a:p>
            <a:p>
              <a:r>
                <a:rPr lang="en-US" b="1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perpendicular to the plane of Z and R</a:t>
              </a:r>
              <a:endParaRPr lang="en-US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191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802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Data: component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rotation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8B9C0-6176-2E4A-B74A-3B3649F6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5" y="918864"/>
            <a:ext cx="6413500" cy="57531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6F35AF-E147-1146-9CAD-18A39034E7D2}"/>
              </a:ext>
            </a:extLst>
          </p:cNvPr>
          <p:cNvSpPr/>
          <p:nvPr/>
        </p:nvSpPr>
        <p:spPr>
          <a:xfrm>
            <a:off x="7671145" y="5007806"/>
            <a:ext cx="654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RTZ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5B7420-FB2A-AE4B-A0C0-5C0784320C9E}"/>
              </a:ext>
            </a:extLst>
          </p:cNvPr>
          <p:cNvSpPr/>
          <p:nvPr/>
        </p:nvSpPr>
        <p:spPr>
          <a:xfrm>
            <a:off x="7671145" y="1850194"/>
            <a:ext cx="683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NEZ</a:t>
            </a:r>
            <a:endParaRPr lang="en-US" sz="2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858120-437C-5D45-BE9C-E98A49D7B282}"/>
              </a:ext>
            </a:extLst>
          </p:cNvPr>
          <p:cNvCxnSpPr>
            <a:cxnSpLocks/>
          </p:cNvCxnSpPr>
          <p:nvPr/>
        </p:nvCxnSpPr>
        <p:spPr>
          <a:xfrm>
            <a:off x="7987748" y="2465290"/>
            <a:ext cx="0" cy="2476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927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Seismological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A2E3C-D26D-E54C-8377-0B1637C1F899}"/>
              </a:ext>
            </a:extLst>
          </p:cNvPr>
          <p:cNvSpPr txBox="1"/>
          <p:nvPr/>
        </p:nvSpPr>
        <p:spPr>
          <a:xfrm>
            <a:off x="101818" y="1720840"/>
            <a:ext cx="9259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ObsPy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-US" altLang="zh-CN" dirty="0"/>
              <a:t>an open-source project dedicated to provide a Python framework for downloading,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analysing</a:t>
            </a:r>
            <a:r>
              <a:rPr lang="en-US" altLang="zh-CN" dirty="0"/>
              <a:t> seismological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Seismic Analysis Code (SAC): </a:t>
            </a:r>
            <a:r>
              <a:rPr lang="en-US" altLang="zh-CN" dirty="0"/>
              <a:t>one of the most commonly used seismic data processing and analysis software in seismological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SOD: </a:t>
            </a:r>
            <a:r>
              <a:rPr lang="en-US" altLang="zh-CN" dirty="0"/>
              <a:t>a Java program download and pre-process seismic waveform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TauP</a:t>
            </a:r>
            <a:r>
              <a:rPr lang="en-US" altLang="zh-CN" b="1" dirty="0"/>
              <a:t>: </a:t>
            </a:r>
            <a:r>
              <a:rPr lang="en-US" altLang="zh-CN" dirty="0"/>
              <a:t>a software to calculate </a:t>
            </a:r>
            <a:r>
              <a:rPr lang="en-US" altLang="zh-CN" dirty="0" err="1"/>
              <a:t>traveltimes</a:t>
            </a:r>
            <a:r>
              <a:rPr lang="en-US" altLang="zh-CN" dirty="0"/>
              <a:t> of seismic waves trough the interior of the Earth.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GMT: </a:t>
            </a:r>
            <a:r>
              <a:rPr lang="en-US" altLang="zh-CN" dirty="0"/>
              <a:t>the most commonly used software in geophysics community for plotting high-quality beautiful figures, especially maps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01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48265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2EE11-52E9-F040-B3B9-5882704E7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85" y="810741"/>
            <a:ext cx="8165064" cy="1510367"/>
          </a:xfrm>
          <a:prstGeom prst="rect">
            <a:avLst/>
          </a:prstGeom>
        </p:spPr>
      </p:pic>
      <p:pic>
        <p:nvPicPr>
          <p:cNvPr id="4" name="图片 4">
            <a:extLst>
              <a:ext uri="{FF2B5EF4-FFF2-40B4-BE49-F238E27FC236}">
                <a16:creationId xmlns:a16="http://schemas.microsoft.com/office/drawing/2014/main" id="{3F4F67C8-2D1E-C346-8F4E-93FDB423E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13" y="2489085"/>
            <a:ext cx="7841503" cy="4261489"/>
          </a:xfrm>
          <a:prstGeom prst="rect">
            <a:avLst/>
          </a:prstGeom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id="{839242CF-A45E-DF43-839E-7BBD33E47121}"/>
              </a:ext>
            </a:extLst>
          </p:cNvPr>
          <p:cNvSpPr txBox="1"/>
          <p:nvPr/>
        </p:nvSpPr>
        <p:spPr>
          <a:xfrm>
            <a:off x="3417016" y="6550223"/>
            <a:ext cx="5997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https://www.iris.edu/hq/inclass/fact-sheet/exploring_earth_using_seismology</a:t>
            </a:r>
            <a:endParaRPr kumimoji="1" lang="zh-CN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63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">
            <a:extLst>
              <a:ext uri="{FF2B5EF4-FFF2-40B4-BE49-F238E27FC236}">
                <a16:creationId xmlns:a16="http://schemas.microsoft.com/office/drawing/2014/main" id="{35FBB1C3-21C3-B443-A887-3FAF93763618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13EE2-80F0-8946-A9ED-342E69783C5A}"/>
              </a:ext>
            </a:extLst>
          </p:cNvPr>
          <p:cNvSpPr txBox="1"/>
          <p:nvPr/>
        </p:nvSpPr>
        <p:spPr>
          <a:xfrm>
            <a:off x="1139686" y="1334422"/>
            <a:ext cx="6824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Microsoft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Apple macOS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Linux (Ubuntu, Debian, Fedora, CentOS, Red Hat, …)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D0312-4D6A-F647-B606-E35CA99774EF}"/>
              </a:ext>
            </a:extLst>
          </p:cNvPr>
          <p:cNvSpPr txBox="1"/>
          <p:nvPr/>
        </p:nvSpPr>
        <p:spPr>
          <a:xfrm>
            <a:off x="1139686" y="4000084"/>
            <a:ext cx="764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Seismologists</a:t>
            </a:r>
            <a:r>
              <a:rPr lang="zh-CN" altLang="en-US" sz="2000" dirty="0"/>
              <a:t> </a:t>
            </a:r>
            <a:r>
              <a:rPr lang="en-US" altLang="zh-CN" sz="2000" dirty="0"/>
              <a:t>usually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Linux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macOS</a:t>
            </a:r>
            <a:r>
              <a:rPr lang="zh-CN" altLang="en-US" sz="2000" dirty="0"/>
              <a:t> </a:t>
            </a:r>
            <a:r>
              <a:rPr lang="en-US" altLang="zh-CN" sz="2000" dirty="0"/>
              <a:t>operating</a:t>
            </a:r>
            <a:r>
              <a:rPr lang="zh-CN" altLang="en-US" sz="2000" dirty="0"/>
              <a:t> </a:t>
            </a:r>
            <a:r>
              <a:rPr lang="en-US" altLang="zh-CN" sz="2000" dirty="0"/>
              <a:t>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Linux basics</a:t>
            </a:r>
            <a:r>
              <a:rPr lang="zh-CN" altLang="en-US" sz="2000" dirty="0"/>
              <a:t> </a:t>
            </a:r>
            <a:r>
              <a:rPr lang="en-US" altLang="zh-CN" sz="2000" dirty="0"/>
              <a:t>instead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special</a:t>
            </a:r>
            <a:r>
              <a:rPr lang="zh-CN" altLang="en-US" sz="2000" dirty="0"/>
              <a:t> </a:t>
            </a:r>
            <a:r>
              <a:rPr lang="en-US" altLang="zh-CN" sz="2000" dirty="0"/>
              <a:t>Linux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Finish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online</a:t>
            </a:r>
            <a:r>
              <a:rPr lang="zh-CN" altLang="en-US" sz="2000" dirty="0"/>
              <a:t> </a:t>
            </a:r>
            <a:r>
              <a:rPr lang="en-US" altLang="zh-CN" sz="2000" dirty="0"/>
              <a:t>checklist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C1C22-CDC0-8E4F-AA08-32B36C25E796}"/>
              </a:ext>
            </a:extLst>
          </p:cNvPr>
          <p:cNvSpPr txBox="1"/>
          <p:nvPr/>
        </p:nvSpPr>
        <p:spPr>
          <a:xfrm>
            <a:off x="629477" y="3415309"/>
            <a:ext cx="102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Tips</a:t>
            </a:r>
            <a:endParaRPr lang="en-US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0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9686701D-327F-9649-A589-B8B1D9B4FC7D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File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18BA6-B629-1D4D-AAA1-8C9A759C78F9}"/>
              </a:ext>
            </a:extLst>
          </p:cNvPr>
          <p:cNvSpPr txBox="1"/>
          <p:nvPr/>
        </p:nvSpPr>
        <p:spPr>
          <a:xfrm>
            <a:off x="380999" y="1233869"/>
            <a:ext cx="85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432FF"/>
                </a:solidFill>
              </a:rPr>
              <a:t>It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is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very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important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to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learn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to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how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to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manage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our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files!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4B085-3321-D64D-92EE-76D5BF06CA95}"/>
              </a:ext>
            </a:extLst>
          </p:cNvPr>
          <p:cNvSpPr/>
          <p:nvPr/>
        </p:nvSpPr>
        <p:spPr>
          <a:xfrm>
            <a:off x="810039" y="1972331"/>
            <a:ext cx="76796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bad</a:t>
            </a:r>
            <a:r>
              <a:rPr lang="zh-CN" altLang="en-US" sz="2400" dirty="0"/>
              <a:t> </a:t>
            </a:r>
            <a:r>
              <a:rPr lang="en-US" altLang="zh-CN" sz="2400" dirty="0"/>
              <a:t>file</a:t>
            </a:r>
            <a:r>
              <a:rPr lang="zh-CN" altLang="en-US" sz="2400" dirty="0"/>
              <a:t> </a:t>
            </a:r>
            <a:r>
              <a:rPr lang="en-US" altLang="zh-CN" sz="2400" dirty="0"/>
              <a:t>management</a:t>
            </a:r>
            <a:r>
              <a:rPr lang="zh-CN" altLang="en-US" sz="2400" dirty="0"/>
              <a:t> </a:t>
            </a:r>
            <a:r>
              <a:rPr lang="en-US" altLang="zh-CN" sz="2400" dirty="0"/>
              <a:t>plan:</a:t>
            </a:r>
            <a:endParaRPr lang="en-US" altLang="zh-CN" sz="2400" dirty="0">
              <a:solidFill>
                <a:srgbClr val="0432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something.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projects.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cooperate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you.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D76F2-89C7-DE4F-B393-349AB360F5F6}"/>
              </a:ext>
            </a:extLst>
          </p:cNvPr>
          <p:cNvSpPr txBox="1"/>
          <p:nvPr/>
        </p:nvSpPr>
        <p:spPr>
          <a:xfrm>
            <a:off x="381000" y="4039542"/>
            <a:ext cx="85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It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is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very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dangerous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do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researches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without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backup!!!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4F039-92BA-CA49-AF46-F0A6B2ED7BF9}"/>
              </a:ext>
            </a:extLst>
          </p:cNvPr>
          <p:cNvSpPr txBox="1"/>
          <p:nvPr/>
        </p:nvSpPr>
        <p:spPr>
          <a:xfrm>
            <a:off x="810039" y="4902709"/>
            <a:ext cx="8537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broken</a:t>
            </a:r>
            <a:r>
              <a:rPr lang="zh-CN" altLang="en-US" sz="2000" dirty="0"/>
              <a:t> </a:t>
            </a:r>
            <a:r>
              <a:rPr lang="en-US" altLang="zh-CN" sz="2000" dirty="0"/>
              <a:t>suddenly.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lose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mistake.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something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mistake.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7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948B269-249A-D740-ACF4-A58C2E53F535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File Management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D1D87-0E48-8D4E-8EE3-3682861168FF}"/>
              </a:ext>
            </a:extLst>
          </p:cNvPr>
          <p:cNvSpPr/>
          <p:nvPr/>
        </p:nvSpPr>
        <p:spPr>
          <a:xfrm>
            <a:off x="521360" y="1215887"/>
            <a:ext cx="7756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1.</a:t>
            </a:r>
            <a:r>
              <a:rPr lang="zh-CN" altLang="en-US" sz="2000" b="1" dirty="0"/>
              <a:t> </a:t>
            </a:r>
            <a:r>
              <a:rPr lang="en-US" sz="2000" b="1" dirty="0"/>
              <a:t>HP workstation</a:t>
            </a:r>
            <a:r>
              <a:rPr lang="en-US" sz="2000" dirty="0"/>
              <a:t>: CentOS 7 installed and for researches only.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4ACB9-E840-9841-9172-9FB254A27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0" y="2516530"/>
            <a:ext cx="6594643" cy="32475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20885B-EEDE-9349-8081-160D78BEA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595" y="2516530"/>
            <a:ext cx="2400595" cy="2158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92DC76-4293-274D-963B-FF10B41DDAF6}"/>
              </a:ext>
            </a:extLst>
          </p:cNvPr>
          <p:cNvSpPr/>
          <p:nvPr/>
        </p:nvSpPr>
        <p:spPr>
          <a:xfrm>
            <a:off x="2555524" y="2072734"/>
            <a:ext cx="2400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Home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directory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477377-3DEC-C345-B168-8DA4A02D0A3A}"/>
              </a:ext>
            </a:extLst>
          </p:cNvPr>
          <p:cNvSpPr/>
          <p:nvPr/>
        </p:nvSpPr>
        <p:spPr>
          <a:xfrm>
            <a:off x="7381457" y="2072734"/>
            <a:ext cx="89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/opt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5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948B269-249A-D740-ACF4-A58C2E53F535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File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D954B-A0CD-BE44-AE39-3AA6A6459583}"/>
              </a:ext>
            </a:extLst>
          </p:cNvPr>
          <p:cNvSpPr/>
          <p:nvPr/>
        </p:nvSpPr>
        <p:spPr>
          <a:xfrm>
            <a:off x="521357" y="1276374"/>
            <a:ext cx="7756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2.</a:t>
            </a:r>
            <a:r>
              <a:rPr lang="zh-CN" altLang="en-US" sz="2000" b="1" dirty="0"/>
              <a:t> </a:t>
            </a:r>
            <a:r>
              <a:rPr lang="en-US" sz="2000" b="1" dirty="0"/>
              <a:t>macOS</a:t>
            </a:r>
            <a:r>
              <a:rPr lang="en-US" dirty="0"/>
              <a:t>: reading, writing, entertainment and some simple researches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73934-0A45-F048-9B7D-AB73D2DF8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20" y="2464605"/>
            <a:ext cx="7323758" cy="36386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BF8A24-FEE7-2A47-BF88-460B315E5BBD}"/>
              </a:ext>
            </a:extLst>
          </p:cNvPr>
          <p:cNvSpPr/>
          <p:nvPr/>
        </p:nvSpPr>
        <p:spPr>
          <a:xfrm>
            <a:off x="3495315" y="2019180"/>
            <a:ext cx="3501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Work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directory: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~/work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3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948B269-249A-D740-ACF4-A58C2E53F535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File Backup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D954B-A0CD-BE44-AE39-3AA6A6459583}"/>
              </a:ext>
            </a:extLst>
          </p:cNvPr>
          <p:cNvSpPr/>
          <p:nvPr/>
        </p:nvSpPr>
        <p:spPr>
          <a:xfrm>
            <a:off x="1342995" y="1673939"/>
            <a:ext cx="77567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EB439-C684-2845-ACF3-03AB203CF792}"/>
              </a:ext>
            </a:extLst>
          </p:cNvPr>
          <p:cNvSpPr txBox="1"/>
          <p:nvPr/>
        </p:nvSpPr>
        <p:spPr>
          <a:xfrm>
            <a:off x="1177345" y="1182156"/>
            <a:ext cx="564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What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shall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backup?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E9A5E7-ED31-DE46-8B5A-7E8A22458FA3}"/>
              </a:ext>
            </a:extLst>
          </p:cNvPr>
          <p:cNvSpPr/>
          <p:nvPr/>
        </p:nvSpPr>
        <p:spPr>
          <a:xfrm>
            <a:off x="1342995" y="3689950"/>
            <a:ext cx="775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Hard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Online storage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53093-A523-BB40-A059-471C8D86594D}"/>
              </a:ext>
            </a:extLst>
          </p:cNvPr>
          <p:cNvSpPr txBox="1"/>
          <p:nvPr/>
        </p:nvSpPr>
        <p:spPr>
          <a:xfrm>
            <a:off x="1177345" y="3198167"/>
            <a:ext cx="5647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Where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can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backup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files?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BE1AD8-C3E6-AA4E-9013-AF87A2EA5CFB}"/>
              </a:ext>
            </a:extLst>
          </p:cNvPr>
          <p:cNvSpPr/>
          <p:nvPr/>
        </p:nvSpPr>
        <p:spPr>
          <a:xfrm>
            <a:off x="1342995" y="5214178"/>
            <a:ext cx="7756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Linux:</a:t>
            </a:r>
            <a:r>
              <a:rPr lang="zh-CN" altLang="en-US" dirty="0"/>
              <a:t>  </a:t>
            </a:r>
            <a:r>
              <a:rPr lang="en-US" altLang="zh-CN" dirty="0" err="1">
                <a:solidFill>
                  <a:srgbClr val="FF0000"/>
                </a:solidFill>
                <a:highlight>
                  <a:srgbClr val="C0C0C0"/>
                </a:highlight>
              </a:rPr>
              <a:t>rsync</a:t>
            </a:r>
            <a:r>
              <a:rPr lang="zh-CN" altLang="en-US" dirty="0">
                <a:solidFill>
                  <a:srgbClr val="FF0000"/>
                </a:solidFill>
                <a:highlight>
                  <a:srgbClr val="C0C0C0"/>
                </a:highlight>
              </a:rPr>
              <a:t>     </a:t>
            </a:r>
            <a:endParaRPr lang="en-US" altLang="zh-CN" dirty="0">
              <a:solidFill>
                <a:srgbClr val="FF0000"/>
              </a:solidFill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macOS: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Windows: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  <a:highlight>
                  <a:srgbClr val="C0C0C0"/>
                </a:highlight>
              </a:rPr>
              <a:t>robocopy</a:t>
            </a:r>
            <a:r>
              <a:rPr lang="zh-CN" altLang="en-US" dirty="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DBEF6-B1CF-DB4D-838D-212EF7C97660}"/>
              </a:ext>
            </a:extLst>
          </p:cNvPr>
          <p:cNvSpPr txBox="1"/>
          <p:nvPr/>
        </p:nvSpPr>
        <p:spPr>
          <a:xfrm>
            <a:off x="1177345" y="4722395"/>
            <a:ext cx="702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can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backup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files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using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hard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disk?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720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EBADA-D03C-2548-9EA3-FC9CB6AC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03" y="1932179"/>
            <a:ext cx="4688578" cy="317064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13D0B0F-AD8C-1347-BBA7-D0D85E688D70}"/>
              </a:ext>
            </a:extLst>
          </p:cNvPr>
          <p:cNvGrpSpPr/>
          <p:nvPr/>
        </p:nvGrpSpPr>
        <p:grpSpPr>
          <a:xfrm>
            <a:off x="3076866" y="2176151"/>
            <a:ext cx="1534033" cy="2306095"/>
            <a:chOff x="2860141" y="2365223"/>
            <a:chExt cx="2045377" cy="3074793"/>
          </a:xfrm>
        </p:grpSpPr>
        <p:cxnSp>
          <p:nvCxnSpPr>
            <p:cNvPr id="14" name="直线箭头连接符 12">
              <a:extLst>
                <a:ext uri="{FF2B5EF4-FFF2-40B4-BE49-F238E27FC236}">
                  <a16:creationId xmlns:a16="http://schemas.microsoft.com/office/drawing/2014/main" id="{17D0F29F-6C7E-E64B-A40E-8D9F69660749}"/>
                </a:ext>
              </a:extLst>
            </p:cNvPr>
            <p:cNvCxnSpPr>
              <a:cxnSpLocks/>
            </p:cNvCxnSpPr>
            <p:nvPr/>
          </p:nvCxnSpPr>
          <p:spPr>
            <a:xfrm>
              <a:off x="2866767" y="2524648"/>
              <a:ext cx="0" cy="3643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2">
              <a:extLst>
                <a:ext uri="{FF2B5EF4-FFF2-40B4-BE49-F238E27FC236}">
                  <a16:creationId xmlns:a16="http://schemas.microsoft.com/office/drawing/2014/main" id="{C7EFCA9C-AE05-C64A-B6A4-55C0970C04A0}"/>
                </a:ext>
              </a:extLst>
            </p:cNvPr>
            <p:cNvCxnSpPr>
              <a:cxnSpLocks/>
            </p:cNvCxnSpPr>
            <p:nvPr/>
          </p:nvCxnSpPr>
          <p:spPr>
            <a:xfrm>
              <a:off x="2860141" y="3829986"/>
              <a:ext cx="0" cy="3643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2">
              <a:extLst>
                <a:ext uri="{FF2B5EF4-FFF2-40B4-BE49-F238E27FC236}">
                  <a16:creationId xmlns:a16="http://schemas.microsoft.com/office/drawing/2014/main" id="{B1D6A9E7-A422-2B49-9992-FDC69F870917}"/>
                </a:ext>
              </a:extLst>
            </p:cNvPr>
            <p:cNvCxnSpPr>
              <a:cxnSpLocks/>
            </p:cNvCxnSpPr>
            <p:nvPr/>
          </p:nvCxnSpPr>
          <p:spPr>
            <a:xfrm>
              <a:off x="3794419" y="3823362"/>
              <a:ext cx="0" cy="3643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2">
              <a:extLst>
                <a:ext uri="{FF2B5EF4-FFF2-40B4-BE49-F238E27FC236}">
                  <a16:creationId xmlns:a16="http://schemas.microsoft.com/office/drawing/2014/main" id="{E675D8B1-0335-0D44-8384-C03C20649912}"/>
                </a:ext>
              </a:extLst>
            </p:cNvPr>
            <p:cNvCxnSpPr>
              <a:cxnSpLocks/>
            </p:cNvCxnSpPr>
            <p:nvPr/>
          </p:nvCxnSpPr>
          <p:spPr>
            <a:xfrm>
              <a:off x="3787795" y="5075691"/>
              <a:ext cx="0" cy="3643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12">
              <a:extLst>
                <a:ext uri="{FF2B5EF4-FFF2-40B4-BE49-F238E27FC236}">
                  <a16:creationId xmlns:a16="http://schemas.microsoft.com/office/drawing/2014/main" id="{DF2085EB-3013-C54D-B100-CD59C2BDDFA3}"/>
                </a:ext>
              </a:extLst>
            </p:cNvPr>
            <p:cNvCxnSpPr>
              <a:cxnSpLocks/>
            </p:cNvCxnSpPr>
            <p:nvPr/>
          </p:nvCxnSpPr>
          <p:spPr>
            <a:xfrm>
              <a:off x="4809157" y="4945149"/>
              <a:ext cx="0" cy="3643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12">
              <a:extLst>
                <a:ext uri="{FF2B5EF4-FFF2-40B4-BE49-F238E27FC236}">
                  <a16:creationId xmlns:a16="http://schemas.microsoft.com/office/drawing/2014/main" id="{AC61D83E-176A-CD4F-BDC1-2B3075694A27}"/>
                </a:ext>
              </a:extLst>
            </p:cNvPr>
            <p:cNvCxnSpPr>
              <a:cxnSpLocks/>
            </p:cNvCxnSpPr>
            <p:nvPr/>
          </p:nvCxnSpPr>
          <p:spPr>
            <a:xfrm>
              <a:off x="4905518" y="2365223"/>
              <a:ext cx="0" cy="3643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12">
              <a:extLst>
                <a:ext uri="{FF2B5EF4-FFF2-40B4-BE49-F238E27FC236}">
                  <a16:creationId xmlns:a16="http://schemas.microsoft.com/office/drawing/2014/main" id="{C19F128C-6ED1-DC43-ABD3-056021D18539}"/>
                </a:ext>
              </a:extLst>
            </p:cNvPr>
            <p:cNvCxnSpPr>
              <a:cxnSpLocks/>
            </p:cNvCxnSpPr>
            <p:nvPr/>
          </p:nvCxnSpPr>
          <p:spPr>
            <a:xfrm>
              <a:off x="4905517" y="3585775"/>
              <a:ext cx="0" cy="3643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AF7B5A-C410-B74A-B0F8-E50E42DE53DA}"/>
              </a:ext>
            </a:extLst>
          </p:cNvPr>
          <p:cNvGrpSpPr/>
          <p:nvPr/>
        </p:nvGrpSpPr>
        <p:grpSpPr>
          <a:xfrm>
            <a:off x="3190163" y="2204464"/>
            <a:ext cx="1784806" cy="2703959"/>
            <a:chOff x="3011203" y="2402973"/>
            <a:chExt cx="2379741" cy="360527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B7128E4-8801-1447-848A-69DD4D368933}"/>
                </a:ext>
              </a:extLst>
            </p:cNvPr>
            <p:cNvCxnSpPr>
              <a:cxnSpLocks/>
            </p:cNvCxnSpPr>
            <p:nvPr/>
          </p:nvCxnSpPr>
          <p:spPr>
            <a:xfrm>
              <a:off x="3011203" y="2782956"/>
              <a:ext cx="0" cy="432000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4F31C01-9E02-6941-9C94-5F5B5A1A5502}"/>
                </a:ext>
              </a:extLst>
            </p:cNvPr>
            <p:cNvCxnSpPr>
              <a:cxnSpLocks/>
            </p:cNvCxnSpPr>
            <p:nvPr/>
          </p:nvCxnSpPr>
          <p:spPr>
            <a:xfrm>
              <a:off x="3020789" y="4064451"/>
              <a:ext cx="0" cy="324000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F1C1698-4B99-D546-ABE0-958D3807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991864" y="5112081"/>
              <a:ext cx="0" cy="684000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87EB964-0B2F-8D48-B673-0E8981E06C21}"/>
                </a:ext>
              </a:extLst>
            </p:cNvPr>
            <p:cNvCxnSpPr>
              <a:cxnSpLocks/>
            </p:cNvCxnSpPr>
            <p:nvPr/>
          </p:nvCxnSpPr>
          <p:spPr>
            <a:xfrm>
              <a:off x="5058666" y="5000252"/>
              <a:ext cx="0" cy="1008000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F3078A3-B1D0-1F48-823D-5CE7BFCE25C3}"/>
                </a:ext>
              </a:extLst>
            </p:cNvPr>
            <p:cNvCxnSpPr>
              <a:cxnSpLocks/>
            </p:cNvCxnSpPr>
            <p:nvPr/>
          </p:nvCxnSpPr>
          <p:spPr>
            <a:xfrm>
              <a:off x="5390944" y="2402973"/>
              <a:ext cx="0" cy="972000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04BE3D-407A-0346-ABA7-B14E19A00B36}"/>
                </a:ext>
              </a:extLst>
            </p:cNvPr>
            <p:cNvCxnSpPr>
              <a:cxnSpLocks/>
            </p:cNvCxnSpPr>
            <p:nvPr/>
          </p:nvCxnSpPr>
          <p:spPr>
            <a:xfrm>
              <a:off x="4094215" y="3709199"/>
              <a:ext cx="0" cy="1008000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E8D2AC-1B3E-104A-9222-891E243B4491}"/>
                </a:ext>
              </a:extLst>
            </p:cNvPr>
            <p:cNvCxnSpPr>
              <a:cxnSpLocks/>
            </p:cNvCxnSpPr>
            <p:nvPr/>
          </p:nvCxnSpPr>
          <p:spPr>
            <a:xfrm>
              <a:off x="5329342" y="3737705"/>
              <a:ext cx="0" cy="1044000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AA75BE2-B5DE-5A41-8351-AC06785879C8}"/>
              </a:ext>
            </a:extLst>
          </p:cNvPr>
          <p:cNvGrpSpPr/>
          <p:nvPr/>
        </p:nvGrpSpPr>
        <p:grpSpPr>
          <a:xfrm>
            <a:off x="3076866" y="2237433"/>
            <a:ext cx="2143018" cy="2688104"/>
            <a:chOff x="2860141" y="2446933"/>
            <a:chExt cx="2857357" cy="3584138"/>
          </a:xfrm>
          <a:solidFill>
            <a:srgbClr val="00B0F0">
              <a:tint val="66000"/>
              <a:satMod val="160000"/>
              <a:alpha val="33000"/>
            </a:srgb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59ECA27-49D8-2449-ABB5-C8396C0F3B7A}"/>
                </a:ext>
              </a:extLst>
            </p:cNvPr>
            <p:cNvSpPr/>
            <p:nvPr/>
          </p:nvSpPr>
          <p:spPr>
            <a:xfrm>
              <a:off x="2860141" y="2769704"/>
              <a:ext cx="160648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6892B9-7F1A-DB40-BE15-82C78FB0218E}"/>
                </a:ext>
              </a:extLst>
            </p:cNvPr>
            <p:cNvSpPr/>
            <p:nvPr/>
          </p:nvSpPr>
          <p:spPr>
            <a:xfrm>
              <a:off x="2866767" y="4035073"/>
              <a:ext cx="160648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95B131B-AB28-FB49-8B9D-A85CE88038E3}"/>
                </a:ext>
              </a:extLst>
            </p:cNvPr>
            <p:cNvSpPr/>
            <p:nvPr/>
          </p:nvSpPr>
          <p:spPr>
            <a:xfrm>
              <a:off x="3810939" y="3706324"/>
              <a:ext cx="299797" cy="10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76BBD0D-C810-0B40-B42F-D847E64B700B}"/>
                </a:ext>
              </a:extLst>
            </p:cNvPr>
            <p:cNvSpPr/>
            <p:nvPr/>
          </p:nvSpPr>
          <p:spPr>
            <a:xfrm>
              <a:off x="4927480" y="2446933"/>
              <a:ext cx="774798" cy="1007999"/>
            </a:xfrm>
            <a:prstGeom prst="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5872AA7-16E3-BA42-96F8-C20A4E930583}"/>
                </a:ext>
              </a:extLst>
            </p:cNvPr>
            <p:cNvSpPr/>
            <p:nvPr/>
          </p:nvSpPr>
          <p:spPr>
            <a:xfrm>
              <a:off x="3807670" y="5084611"/>
              <a:ext cx="184188" cy="7210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C322F9-44F6-FC4C-9E07-63BCD9BA4F91}"/>
                </a:ext>
              </a:extLst>
            </p:cNvPr>
            <p:cNvSpPr/>
            <p:nvPr/>
          </p:nvSpPr>
          <p:spPr>
            <a:xfrm>
              <a:off x="4942700" y="3750659"/>
              <a:ext cx="774798" cy="100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E1284AA-22E8-1B4F-AD63-B1A6EF70C290}"/>
                </a:ext>
              </a:extLst>
            </p:cNvPr>
            <p:cNvSpPr/>
            <p:nvPr/>
          </p:nvSpPr>
          <p:spPr>
            <a:xfrm>
              <a:off x="4815233" y="4959739"/>
              <a:ext cx="474917" cy="1071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337531-2078-0646-B221-EE5ECEF4DB9B}"/>
              </a:ext>
            </a:extLst>
          </p:cNvPr>
          <p:cNvSpPr txBox="1"/>
          <p:nvPr/>
        </p:nvSpPr>
        <p:spPr>
          <a:xfrm>
            <a:off x="6356879" y="2873231"/>
            <a:ext cx="25637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1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Key</a:t>
            </a:r>
            <a:r>
              <a:rPr lang="zh-CN" altLang="en-US" sz="21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 </a:t>
            </a:r>
            <a:r>
              <a:rPr lang="en-US" altLang="zh-CN" sz="21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information</a:t>
            </a:r>
            <a:r>
              <a:rPr lang="zh-CN" altLang="en-US" sz="21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：</a:t>
            </a:r>
            <a:endParaRPr lang="en-US" altLang="zh-CN" sz="2100" dirty="0">
              <a:solidFill>
                <a:prstClr val="black"/>
              </a:solidFill>
              <a:latin typeface="Times New Roman" panose="02020603050405020304"/>
              <a:ea typeface="KaiTi" panose="02010609060101010101" pitchFamily="49" charset="-122"/>
            </a:endParaRPr>
          </a:p>
          <a:p>
            <a:pPr marL="557213" lvl="1" indent="-214313" defTabSz="685800">
              <a:buFont typeface="Arial" panose="020B0604020202020204" pitchFamily="34" charset="0"/>
              <a:buChar char="•"/>
              <a:defRPr/>
            </a:pPr>
            <a:r>
              <a:rPr lang="en-US" altLang="zh-CN" sz="2100" dirty="0">
                <a:solidFill>
                  <a:srgbClr val="FF0000"/>
                </a:solidFill>
                <a:latin typeface="Times New Roman" panose="02020603050405020304"/>
                <a:ea typeface="KaiTi" panose="02010609060101010101" pitchFamily="49" charset="-122"/>
              </a:rPr>
              <a:t>Arrival</a:t>
            </a:r>
            <a:r>
              <a:rPr lang="zh-CN" altLang="en-US" sz="2100" dirty="0">
                <a:solidFill>
                  <a:srgbClr val="FF0000"/>
                </a:solidFill>
                <a:latin typeface="Times New Roman" panose="02020603050405020304"/>
                <a:ea typeface="KaiTi" panose="02010609060101010101" pitchFamily="49" charset="-122"/>
              </a:rPr>
              <a:t>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/>
                <a:ea typeface="KaiTi" panose="02010609060101010101" pitchFamily="49" charset="-122"/>
              </a:rPr>
              <a:t>time</a:t>
            </a:r>
            <a:endParaRPr lang="en-US" altLang="ja-JP" sz="2100" dirty="0">
              <a:solidFill>
                <a:srgbClr val="FF0000"/>
              </a:solidFill>
              <a:latin typeface="Times New Roman" panose="02020603050405020304"/>
              <a:ea typeface="KaiTi" panose="02010609060101010101" pitchFamily="49" charset="-122"/>
            </a:endParaRPr>
          </a:p>
          <a:p>
            <a:pPr marL="557213" lvl="1" indent="-214313" defTabSz="685800">
              <a:buFont typeface="Arial" panose="020B0604020202020204" pitchFamily="34" charset="0"/>
              <a:buChar char="•"/>
              <a:defRPr/>
            </a:pPr>
            <a:r>
              <a:rPr lang="en-US" altLang="zh-CN" sz="2100" dirty="0">
                <a:solidFill>
                  <a:srgbClr val="0432FF"/>
                </a:solidFill>
                <a:latin typeface="Times New Roman" panose="02020603050405020304"/>
                <a:ea typeface="KaiTi" panose="02010609060101010101" pitchFamily="49" charset="-122"/>
              </a:rPr>
              <a:t>Amplitude</a:t>
            </a:r>
            <a:endParaRPr lang="en-US" altLang="ja-JP" sz="2100" dirty="0">
              <a:solidFill>
                <a:srgbClr val="0432FF"/>
              </a:solidFill>
              <a:latin typeface="Times New Roman" panose="02020603050405020304"/>
              <a:ea typeface="KaiTi" panose="02010609060101010101" pitchFamily="49" charset="-122"/>
            </a:endParaRPr>
          </a:p>
          <a:p>
            <a:pPr marL="557213" lvl="1" indent="-214313" defTabSz="685800">
              <a:buFont typeface="Arial" panose="020B0604020202020204" pitchFamily="34" charset="0"/>
              <a:buChar char="•"/>
              <a:defRPr/>
            </a:pPr>
            <a:r>
              <a:rPr lang="en-US" altLang="zh-CN" sz="2100" dirty="0">
                <a:solidFill>
                  <a:srgbClr val="00B0F0"/>
                </a:solidFill>
                <a:latin typeface="Times New Roman" panose="02020603050405020304"/>
                <a:ea typeface="KaiTi" panose="02010609060101010101" pitchFamily="49" charset="-122"/>
              </a:rPr>
              <a:t>Waveform</a:t>
            </a:r>
            <a:endParaRPr lang="en-US" sz="2100" dirty="0">
              <a:solidFill>
                <a:srgbClr val="00B0F0"/>
              </a:solidFill>
              <a:latin typeface="Times New Roman" panose="02020603050405020304"/>
              <a:ea typeface="KaiTi" panose="02010609060101010101" pitchFamily="49" charset="-122"/>
            </a:endParaRPr>
          </a:p>
        </p:txBody>
      </p:sp>
      <p:sp>
        <p:nvSpPr>
          <p:cNvPr id="31" name="标题 3">
            <a:extLst>
              <a:ext uri="{FF2B5EF4-FFF2-40B4-BE49-F238E27FC236}">
                <a16:creationId xmlns:a16="http://schemas.microsoft.com/office/drawing/2014/main" id="{6C218A15-7CF2-734C-BB4B-463E1043FD0E}"/>
              </a:ext>
            </a:extLst>
          </p:cNvPr>
          <p:cNvSpPr txBox="1">
            <a:spLocks/>
          </p:cNvSpPr>
          <p:nvPr/>
        </p:nvSpPr>
        <p:spPr>
          <a:xfrm rot="2088698">
            <a:off x="938499" y="3042845"/>
            <a:ext cx="1765442" cy="48515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r>
              <a:rPr lang="en-US" altLang="zh-CN" sz="1350" b="1" dirty="0">
                <a:solidFill>
                  <a:srgbClr val="FF0000"/>
                </a:solidFill>
                <a:latin typeface="Times New Roman" panose="02020603050405020304"/>
                <a:ea typeface="KaiTi" panose="02010609060101010101" pitchFamily="49" charset="-122"/>
                <a:cs typeface="Times New Roman" panose="02020603050405020304" pitchFamily="18" charset="0"/>
              </a:rPr>
              <a:t>South</a:t>
            </a:r>
            <a:r>
              <a:rPr lang="zh-CN" altLang="en-US" sz="1350" b="1" dirty="0">
                <a:solidFill>
                  <a:srgbClr val="FF0000"/>
                </a:solidFill>
                <a:latin typeface="Times New Roman" panose="02020603050405020304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350" b="1" dirty="0">
                <a:solidFill>
                  <a:srgbClr val="FF0000"/>
                </a:solidFill>
                <a:latin typeface="Times New Roman" panose="02020603050405020304"/>
                <a:ea typeface="KaiTi" panose="02010609060101010101" pitchFamily="49" charset="-122"/>
                <a:cs typeface="Times New Roman" panose="02020603050405020304" pitchFamily="18" charset="0"/>
              </a:rPr>
              <a:t>America</a:t>
            </a:r>
            <a:endParaRPr lang="en-US" altLang="ja-JP" sz="1350" b="1" dirty="0">
              <a:solidFill>
                <a:srgbClr val="FF0000"/>
              </a:solidFill>
              <a:latin typeface="Times New Roman" panose="02020603050405020304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标题 3">
            <a:extLst>
              <a:ext uri="{FF2B5EF4-FFF2-40B4-BE49-F238E27FC236}">
                <a16:creationId xmlns:a16="http://schemas.microsoft.com/office/drawing/2014/main" id="{D8CBF07C-6664-294E-B676-45F9A4B3A601}"/>
              </a:ext>
            </a:extLst>
          </p:cNvPr>
          <p:cNvSpPr txBox="1">
            <a:spLocks/>
          </p:cNvSpPr>
          <p:nvPr/>
        </p:nvSpPr>
        <p:spPr>
          <a:xfrm>
            <a:off x="2470901" y="1690576"/>
            <a:ext cx="3672348" cy="42381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  <a:cs typeface="Times New Roman" panose="02020603050405020304" pitchFamily="18" charset="0"/>
              </a:rPr>
              <a:t>Three-component</a:t>
            </a:r>
            <a:r>
              <a:rPr lang="zh-CN" altLang="en-US" sz="1350" b="1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  <a:cs typeface="Times New Roman" panose="02020603050405020304" pitchFamily="18" charset="0"/>
              </a:rPr>
              <a:t>seismograph</a:t>
            </a:r>
            <a:r>
              <a:rPr lang="zh-CN" altLang="en-US" sz="1350" b="1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350" b="1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  <a:cs typeface="Times New Roman" panose="02020603050405020304" pitchFamily="18" charset="0"/>
              </a:rPr>
              <a:t>(USA)</a:t>
            </a:r>
            <a:endParaRPr lang="en-US" altLang="ja-JP" sz="1350" b="1" dirty="0">
              <a:solidFill>
                <a:prstClr val="black"/>
              </a:solidFill>
              <a:latin typeface="Times New Roman" panose="02020603050405020304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F0980FF7-A710-5545-ACDD-35C658ECBAD4}"/>
              </a:ext>
            </a:extLst>
          </p:cNvPr>
          <p:cNvSpPr/>
          <p:nvPr/>
        </p:nvSpPr>
        <p:spPr>
          <a:xfrm>
            <a:off x="1171100" y="4871988"/>
            <a:ext cx="1338828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altLang="zh-CN" sz="105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Lay</a:t>
            </a:r>
            <a:r>
              <a:rPr lang="zh-CN" altLang="en-US" sz="105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105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Wallace,</a:t>
            </a:r>
            <a:r>
              <a:rPr lang="zh-CN" altLang="en-US" sz="105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1995</a:t>
            </a:r>
            <a:endParaRPr lang="zh-CN" altLang="en-US" sz="105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本框 2">
            <a:extLst>
              <a:ext uri="{FF2B5EF4-FFF2-40B4-BE49-F238E27FC236}">
                <a16:creationId xmlns:a16="http://schemas.microsoft.com/office/drawing/2014/main" id="{C7CFEEF8-7283-4C4B-B201-FE61E3C9EF9E}"/>
              </a:ext>
            </a:extLst>
          </p:cNvPr>
          <p:cNvSpPr txBox="1"/>
          <p:nvPr/>
        </p:nvSpPr>
        <p:spPr>
          <a:xfrm>
            <a:off x="128322" y="186036"/>
            <a:ext cx="7120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Key Information in Seismic Data</a:t>
            </a:r>
          </a:p>
        </p:txBody>
      </p:sp>
    </p:spTree>
    <p:extLst>
      <p:ext uri="{BB962C8B-B14F-4D97-AF65-F5344CB8AC3E}">
        <p14:creationId xmlns:p14="http://schemas.microsoft.com/office/powerpoint/2010/main" val="29463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1"/>
    </mc:Choice>
    <mc:Fallback xmlns="">
      <p:transition spd="slow" advTm="37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1F1B2E99-B399-9B45-9E05-2E6E12ABED53}"/>
              </a:ext>
            </a:extLst>
          </p:cNvPr>
          <p:cNvSpPr txBox="1"/>
          <p:nvPr/>
        </p:nvSpPr>
        <p:spPr>
          <a:xfrm>
            <a:off x="37001" y="39098"/>
            <a:ext cx="817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Global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Earthquakes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Stations</a:t>
            </a: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CBCC4-FDD7-AC4E-A000-B4DC1EB3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289" y="2955602"/>
            <a:ext cx="4823310" cy="3929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83EB70-D6AB-CC42-B2FD-CAD3BA05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" y="787123"/>
            <a:ext cx="6706939" cy="334755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1551973-72FE-6946-A074-63B29F42A81F}"/>
              </a:ext>
            </a:extLst>
          </p:cNvPr>
          <p:cNvSpPr txBox="1"/>
          <p:nvPr/>
        </p:nvSpPr>
        <p:spPr>
          <a:xfrm>
            <a:off x="757569" y="5635725"/>
            <a:ext cx="466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Seismic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Stations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in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ea typeface="KaiTi" panose="02010609060101010101" pitchFamily="49" charset="-122"/>
              </a:rPr>
              <a:t>China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995CAE-0946-1C4C-9918-6264F16D6EB1}"/>
              </a:ext>
            </a:extLst>
          </p:cNvPr>
          <p:cNvSpPr txBox="1"/>
          <p:nvPr/>
        </p:nvSpPr>
        <p:spPr>
          <a:xfrm>
            <a:off x="6175511" y="1169658"/>
            <a:ext cx="3061253" cy="46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/>
                <a:ea typeface="KaiTi" panose="02010609060101010101" pitchFamily="49" charset="-122"/>
              </a:rPr>
              <a:t>ISC-EHB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/>
                <a:ea typeface="KaiTi" panose="02010609060101010101" pitchFamily="49" charset="-122"/>
              </a:rPr>
              <a:t>Earthquakes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F0ABAB-6D5C-364F-BD33-6EF967CF5F40}"/>
              </a:ext>
            </a:extLst>
          </p:cNvPr>
          <p:cNvSpPr txBox="1"/>
          <p:nvPr/>
        </p:nvSpPr>
        <p:spPr>
          <a:xfrm>
            <a:off x="6191519" y="766898"/>
            <a:ext cx="3061253" cy="46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400" dirty="0">
                <a:solidFill>
                  <a:srgbClr val="FF0000"/>
                </a:solidFill>
                <a:highlight>
                  <a:srgbClr val="0000FF"/>
                </a:highlight>
                <a:latin typeface="Times New Roman" panose="02020603050405020304"/>
                <a:ea typeface="KaiTi" panose="02010609060101010101" pitchFamily="49" charset="-122"/>
              </a:rPr>
              <a:t>Seismic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0000FF"/>
                </a:highlight>
                <a:latin typeface="Times New Roman" panose="02020603050405020304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0000FF"/>
                </a:highlight>
                <a:latin typeface="Times New Roman" panose="02020603050405020304"/>
                <a:ea typeface="KaiTi" panose="02010609060101010101" pitchFamily="49" charset="-122"/>
              </a:rPr>
              <a:t>Stations</a:t>
            </a:r>
          </a:p>
        </p:txBody>
      </p:sp>
    </p:spTree>
    <p:extLst>
      <p:ext uri="{BB962C8B-B14F-4D97-AF65-F5344CB8AC3E}">
        <p14:creationId xmlns:p14="http://schemas.microsoft.com/office/powerpoint/2010/main" val="287083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1"/>
    </mc:Choice>
    <mc:Fallback xmlns="">
      <p:transition spd="slow" advTm="371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0C7F14-3DD5-874A-9299-2910BA5613FC}"/>
              </a:ext>
            </a:extLst>
          </p:cNvPr>
          <p:cNvSpPr/>
          <p:nvPr/>
        </p:nvSpPr>
        <p:spPr>
          <a:xfrm>
            <a:off x="410819" y="1153600"/>
            <a:ext cx="86934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Seismic source is the source that can cause ground motion recorded by seismic stations:</a:t>
            </a:r>
          </a:p>
          <a:p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earthquake</a:t>
            </a:r>
            <a:r>
              <a:rPr lang="zh-CN" altLang="en-US" dirty="0"/>
              <a:t> </a:t>
            </a:r>
            <a:r>
              <a:rPr lang="en-US" altLang="zh-CN" dirty="0"/>
              <a:t>(the most common seismic source)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volcano eruption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explosion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ocean waves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human activity (e.g., walking &amp; driving cars)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E71D7-EEA0-B44E-BFCE-1D2014BDB1F2}"/>
              </a:ext>
            </a:extLst>
          </p:cNvPr>
          <p:cNvSpPr/>
          <p:nvPr/>
        </p:nvSpPr>
        <p:spPr>
          <a:xfrm>
            <a:off x="410819" y="4107391"/>
            <a:ext cx="77567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Fundamental source parameters of an earthquake:</a:t>
            </a:r>
          </a:p>
          <a:p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origin time: when it occurs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location or hypocenter: longitude, latitude and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magnitude: how big it 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55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E71D7-EEA0-B44E-BFCE-1D2014BDB1F2}"/>
              </a:ext>
            </a:extLst>
          </p:cNvPr>
          <p:cNvSpPr/>
          <p:nvPr/>
        </p:nvSpPr>
        <p:spPr>
          <a:xfrm>
            <a:off x="3185048" y="1774833"/>
            <a:ext cx="3321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Earthquake Metadata Formats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FA813B-3A92-FF4E-A648-A41DAF281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686033"/>
              </p:ext>
            </p:extLst>
          </p:nvPr>
        </p:nvGraphicFramePr>
        <p:xfrm>
          <a:off x="0" y="2436014"/>
          <a:ext cx="914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445">
                  <a:extLst>
                    <a:ext uri="{9D8B030D-6E8A-4147-A177-3AD203B41FA5}">
                      <a16:colId xmlns:a16="http://schemas.microsoft.com/office/drawing/2014/main" val="2375368909"/>
                    </a:ext>
                  </a:extLst>
                </a:gridCol>
                <a:gridCol w="8134555">
                  <a:extLst>
                    <a:ext uri="{9D8B030D-6E8A-4147-A177-3AD203B41FA5}">
                      <a16:colId xmlns:a16="http://schemas.microsoft.com/office/drawing/2014/main" val="265460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Format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Feature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52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plain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3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“comma separated values” ASCII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81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quakeml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flexible, extensible and modular XML representation of seismological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geojson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format for encoding a variety of geographic data structures us</a:t>
                      </a:r>
                      <a:r>
                        <a:rPr lang="en-US" altLang="zh-CN" dirty="0"/>
                        <a:t>ing</a:t>
                      </a:r>
                      <a:r>
                        <a:rPr lang="en-US" dirty="0"/>
                        <a:t> the JSON 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3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kml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Google’s Keyhole Markup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4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Extensible Markup Language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17278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41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Wave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D200E-CA09-514E-ABAA-B0E059438172}"/>
              </a:ext>
            </a:extLst>
          </p:cNvPr>
          <p:cNvSpPr/>
          <p:nvPr/>
        </p:nvSpPr>
        <p:spPr>
          <a:xfrm>
            <a:off x="410819" y="1153600"/>
            <a:ext cx="86934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Seismic waves are waves of energy that travel through Earth’s interior, and are a result of seismic sources.</a:t>
            </a:r>
          </a:p>
          <a:p>
            <a:endParaRPr lang="en-US" altLang="zh-CN" dirty="0"/>
          </a:p>
          <a:p>
            <a:r>
              <a:rPr lang="en-US" altLang="zh-CN" dirty="0"/>
              <a:t>There are two kinds of seismic waves: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body waves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seismic waves that move through the interior of the 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surface waves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surface waves that travel near the Earth’s surface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9919C-6DBB-CB45-BFA3-30F117499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74" y="3265508"/>
            <a:ext cx="8856652" cy="27171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8B40A6-2ACD-7841-9F04-DEEE7F134205}"/>
              </a:ext>
            </a:extLst>
          </p:cNvPr>
          <p:cNvSpPr/>
          <p:nvPr/>
        </p:nvSpPr>
        <p:spPr>
          <a:xfrm>
            <a:off x="1967947" y="6347791"/>
            <a:ext cx="5784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Fig. 1.1-3 in An Introduction to Seismology Earthquakes and Earth Structure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44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3EA03364-F24E-134E-A139-A529E663C21C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Wave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D200E-CA09-514E-ABAA-B0E059438172}"/>
              </a:ext>
            </a:extLst>
          </p:cNvPr>
          <p:cNvSpPr/>
          <p:nvPr/>
        </p:nvSpPr>
        <p:spPr>
          <a:xfrm>
            <a:off x="4526" y="1161952"/>
            <a:ext cx="91084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There are two kinds of body waves: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P wave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produces displacement in the direction of wave propagation and a volume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 wave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it produces displacement perpendicular to the direction of wave propagation</a:t>
            </a:r>
            <a:r>
              <a:rPr lang="zh-CN" altLang="en-US" dirty="0"/>
              <a:t> </a:t>
            </a:r>
            <a:r>
              <a:rPr lang="en-US" altLang="zh-CN" dirty="0"/>
              <a:t>and distort the material without any volume change.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B40A6-2ACD-7841-9F04-DEEE7F134205}"/>
              </a:ext>
            </a:extLst>
          </p:cNvPr>
          <p:cNvSpPr/>
          <p:nvPr/>
        </p:nvSpPr>
        <p:spPr>
          <a:xfrm>
            <a:off x="46133" y="5815720"/>
            <a:ext cx="5784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Fig. 2.4-3 in An Introduction to Seismology Earthquakes and Earth Structure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B3FA3-43A2-8045-A601-D400F493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362" y="2414173"/>
            <a:ext cx="3267158" cy="4261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CD638-9F66-494F-80DB-2A5FDCBF3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6" y="2969828"/>
            <a:ext cx="5638319" cy="27262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40B91F-A12B-B24A-814D-46B43DC138FE}"/>
              </a:ext>
            </a:extLst>
          </p:cNvPr>
          <p:cNvSpPr/>
          <p:nvPr/>
        </p:nvSpPr>
        <p:spPr>
          <a:xfrm>
            <a:off x="2762028" y="6509671"/>
            <a:ext cx="3566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Fig. 1.1 in Introduction to Seismology (2009)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28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21"/>
    </mc:Choice>
    <mc:Fallback xmlns="">
      <p:transition spd="slow" advTm="492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80A3B-030C-1441-AB35-8BF0FFA4169B}"/>
              </a:ext>
            </a:extLst>
          </p:cNvPr>
          <p:cNvGrpSpPr/>
          <p:nvPr/>
        </p:nvGrpSpPr>
        <p:grpSpPr>
          <a:xfrm>
            <a:off x="43285" y="2308827"/>
            <a:ext cx="2998694" cy="3171025"/>
            <a:chOff x="2475889" y="2228669"/>
            <a:chExt cx="3998259" cy="42280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FE7767-78E2-704B-90DB-8EF1F2B4D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5889" y="2597726"/>
              <a:ext cx="3998259" cy="385897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79C131-FE45-174D-B432-C1554F38555C}"/>
                </a:ext>
              </a:extLst>
            </p:cNvPr>
            <p:cNvSpPr/>
            <p:nvPr/>
          </p:nvSpPr>
          <p:spPr>
            <a:xfrm>
              <a:off x="2896564" y="2228669"/>
              <a:ext cx="156709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sz="1350" dirty="0">
                  <a:solidFill>
                    <a:srgbClr val="FF0000"/>
                  </a:solidFill>
                  <a:latin typeface="Arial" panose="020B0604020202020204"/>
                </a:rPr>
                <a:t>seismometer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0F6D8B-5879-784F-B34D-F79CB9D23D4F}"/>
                </a:ext>
              </a:extLst>
            </p:cNvPr>
            <p:cNvSpPr/>
            <p:nvPr/>
          </p:nvSpPr>
          <p:spPr>
            <a:xfrm>
              <a:off x="4671775" y="3059668"/>
              <a:ext cx="140038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350" dirty="0">
                  <a:solidFill>
                    <a:srgbClr val="0432FF"/>
                  </a:solidFill>
                  <a:latin typeface="Arial" panose="020B0604020202020204"/>
                  <a:ea typeface="黑体" panose="02010609060101010101" pitchFamily="49" charset="-122"/>
                </a:rPr>
                <a:t>data</a:t>
              </a:r>
              <a:r>
                <a:rPr lang="zh-CN" altLang="en-US" sz="1350" dirty="0">
                  <a:solidFill>
                    <a:srgbClr val="0432FF"/>
                  </a:solidFill>
                  <a:latin typeface="Arial" panose="020B0604020202020204"/>
                  <a:ea typeface="黑体" panose="02010609060101010101" pitchFamily="49" charset="-122"/>
                </a:rPr>
                <a:t> </a:t>
              </a:r>
              <a:r>
                <a:rPr lang="en-US" altLang="zh-CN" sz="1350" dirty="0">
                  <a:solidFill>
                    <a:srgbClr val="0432FF"/>
                  </a:solidFill>
                  <a:latin typeface="Arial" panose="020B0604020202020204"/>
                  <a:ea typeface="黑体" panose="02010609060101010101" pitchFamily="49" charset="-122"/>
                </a:rPr>
                <a:t>logger</a:t>
              </a:r>
              <a:endParaRPr lang="en-US" sz="1350" dirty="0">
                <a:solidFill>
                  <a:srgbClr val="0432FF"/>
                </a:solidFill>
                <a:latin typeface="Arial" panose="020B0604020202020204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C72AF0D-BFC7-AC49-A8D3-D012D1F2B796}"/>
              </a:ext>
            </a:extLst>
          </p:cNvPr>
          <p:cNvSpPr/>
          <p:nvPr/>
        </p:nvSpPr>
        <p:spPr>
          <a:xfrm>
            <a:off x="-10855" y="5427022"/>
            <a:ext cx="34021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825" u="sng" dirty="0">
                <a:solidFill>
                  <a:prstClr val="black"/>
                </a:solidFill>
                <a:latin typeface="Times New Roman" panose="02020603050405020304"/>
                <a:hlinkClick r:id="rId3"/>
              </a:rPr>
              <a:t>https://www.iris.edu/hq/inclass/fact-sheet/how_does_a_seismometer_work</a:t>
            </a:r>
            <a:endParaRPr lang="en-US" sz="825" u="sng" dirty="0">
              <a:solidFill>
                <a:prstClr val="black"/>
              </a:solidFill>
              <a:latin typeface="Times New Roman" panose="02020603050405020304"/>
            </a:endParaRPr>
          </a:p>
          <a:p>
            <a:pPr defTabSz="685800">
              <a:defRPr/>
            </a:pPr>
            <a:endParaRPr lang="en-US" sz="825" dirty="0">
              <a:solidFill>
                <a:prstClr val="black"/>
              </a:solidFill>
              <a:latin typeface="Times New Roman" panose="020206030504050203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5EBDE1-8B78-EE4C-A702-93FAC148063A}"/>
              </a:ext>
            </a:extLst>
          </p:cNvPr>
          <p:cNvSpPr/>
          <p:nvPr/>
        </p:nvSpPr>
        <p:spPr>
          <a:xfrm>
            <a:off x="1883969" y="4147404"/>
            <a:ext cx="12041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zh-CN" sz="1350" b="1" dirty="0">
                <a:solidFill>
                  <a:srgbClr val="00B0F0"/>
                </a:solidFill>
                <a:latin typeface="Arial" panose="020B0604020202020204"/>
                <a:ea typeface="黑体" panose="02010609060101010101" pitchFamily="49" charset="-122"/>
              </a:rPr>
              <a:t>seismogram</a:t>
            </a:r>
            <a:endParaRPr lang="en-US" sz="1350" dirty="0">
              <a:solidFill>
                <a:srgbClr val="00B0F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C3921-83CD-9F42-9C94-FC96DF59CB07}"/>
              </a:ext>
            </a:extLst>
          </p:cNvPr>
          <p:cNvSpPr txBox="1"/>
          <p:nvPr/>
        </p:nvSpPr>
        <p:spPr>
          <a:xfrm>
            <a:off x="2076507" y="775745"/>
            <a:ext cx="70674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seismograph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device for measuring the movement of the earth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.</a:t>
            </a:r>
          </a:p>
          <a:p>
            <a:pPr defTabSz="685800"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It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consists of a ground-motion detection sensor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 a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seismometer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coupled with a recording system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(called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data</a:t>
            </a:r>
            <a:r>
              <a:rPr lang="zh-CN" altLang="en-US" dirty="0">
                <a:solidFill>
                  <a:srgbClr val="0432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logger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).</a:t>
            </a:r>
          </a:p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The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recorded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ground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motion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is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called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seismogram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.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4F7E85-EC4C-404B-8BBF-64CF980F8A00}"/>
              </a:ext>
            </a:extLst>
          </p:cNvPr>
          <p:cNvGrpSpPr/>
          <p:nvPr/>
        </p:nvGrpSpPr>
        <p:grpSpPr>
          <a:xfrm>
            <a:off x="3466532" y="1793155"/>
            <a:ext cx="5613050" cy="4209605"/>
            <a:chOff x="4622043" y="1247873"/>
            <a:chExt cx="7484066" cy="561280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C86047-373D-6D44-A36D-AF8C1B6F3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2043" y="4571538"/>
              <a:ext cx="7305786" cy="209578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06136F-0964-8C48-BEEE-66E4F87EB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9476" y="1247873"/>
              <a:ext cx="1868727" cy="332366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BE3D39-6DC3-8E45-A462-BB42D0EEB5A4}"/>
                </a:ext>
              </a:extLst>
            </p:cNvPr>
            <p:cNvSpPr/>
            <p:nvPr/>
          </p:nvSpPr>
          <p:spPr>
            <a:xfrm>
              <a:off x="8730826" y="6552903"/>
              <a:ext cx="3375283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sz="900" dirty="0">
                  <a:solidFill>
                    <a:prstClr val="black"/>
                  </a:solidFill>
                  <a:latin typeface="Times New Roman" panose="02020603050405020304"/>
                  <a:hlinkClick r:id="rId6"/>
                </a:rPr>
                <a:t>http://www.usarray.org/public/about/how#anchor1</a:t>
              </a:r>
              <a:endParaRPr lang="en-US" sz="900" dirty="0">
                <a:solidFill>
                  <a:prstClr val="black"/>
                </a:solidFill>
                <a:latin typeface="Times New Roman" panose="02020603050405020304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BDFC3F0-5AC7-7744-9A2D-E37B362E4BC3}"/>
                </a:ext>
              </a:extLst>
            </p:cNvPr>
            <p:cNvSpPr/>
            <p:nvPr/>
          </p:nvSpPr>
          <p:spPr>
            <a:xfrm>
              <a:off x="8780930" y="5089584"/>
              <a:ext cx="1788458" cy="14881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CE744D2-3E44-0E42-9A66-31A03D45EAC3}"/>
                </a:ext>
              </a:extLst>
            </p:cNvPr>
            <p:cNvCxnSpPr/>
            <p:nvPr/>
          </p:nvCxnSpPr>
          <p:spPr>
            <a:xfrm flipV="1">
              <a:off x="9574306" y="3676639"/>
              <a:ext cx="585170" cy="9093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5B3D6C-6229-B843-92A1-29DA2C74681C}"/>
                </a:ext>
              </a:extLst>
            </p:cNvPr>
            <p:cNvSpPr txBox="1"/>
            <p:nvPr/>
          </p:nvSpPr>
          <p:spPr>
            <a:xfrm>
              <a:off x="4745524" y="3997893"/>
              <a:ext cx="47244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altLang="zh-CN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cartoon</a:t>
              </a:r>
              <a:r>
                <a:rPr lang="zh-CN" altLang="en-US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shows</a:t>
              </a:r>
              <a:r>
                <a:rPr lang="zh-CN" altLang="en-US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how</a:t>
              </a:r>
              <a:r>
                <a:rPr lang="zh-CN" altLang="en-US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seismograph</a:t>
              </a:r>
              <a:r>
                <a:rPr lang="zh-CN" altLang="en-US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350" dirty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works</a:t>
              </a:r>
              <a:endParaRPr lang="en-US" sz="7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本框 2">
            <a:extLst>
              <a:ext uri="{FF2B5EF4-FFF2-40B4-BE49-F238E27FC236}">
                <a16:creationId xmlns:a16="http://schemas.microsoft.com/office/drawing/2014/main" id="{43AE9DD7-1C56-3A44-A822-29AB84747F31}"/>
              </a:ext>
            </a:extLst>
          </p:cNvPr>
          <p:cNvSpPr txBox="1"/>
          <p:nvPr/>
        </p:nvSpPr>
        <p:spPr>
          <a:xfrm>
            <a:off x="128322" y="186036"/>
            <a:ext cx="4271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Seismic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Station</a:t>
            </a:r>
          </a:p>
        </p:txBody>
      </p:sp>
    </p:spTree>
    <p:extLst>
      <p:ext uri="{BB962C8B-B14F-4D97-AF65-F5344CB8AC3E}">
        <p14:creationId xmlns:p14="http://schemas.microsoft.com/office/powerpoint/2010/main" val="273786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2632</TotalTime>
  <Words>1147</Words>
  <Application>Microsoft Macintosh PowerPoint</Application>
  <PresentationFormat>On-screen Show (4:3)</PresentationFormat>
  <Paragraphs>229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 Jiayuan</dc:creator>
  <cp:lastModifiedBy>Jiayuan Yao (Dr)</cp:lastModifiedBy>
  <cp:revision>449</cp:revision>
  <dcterms:created xsi:type="dcterms:W3CDTF">2018-09-18T10:15:18Z</dcterms:created>
  <dcterms:modified xsi:type="dcterms:W3CDTF">2020-12-06T13:49:55Z</dcterms:modified>
</cp:coreProperties>
</file>